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embeddings/oleObject1.bin" ContentType="application/vnd.openxmlformats-officedocument.oleObject"/>
  <Override PartName="/ppt/notesSlides/notesSlide56.xml" ContentType="application/vnd.openxmlformats-officedocument.presentationml.notesSlide+xml"/>
  <Override PartName="/ppt/embeddings/oleObject2.bin" ContentType="application/vnd.openxmlformats-officedocument.oleObject"/>
  <Override PartName="/ppt/notesSlides/notesSlide57.xml" ContentType="application/vnd.openxmlformats-officedocument.presentationml.notesSlide+xml"/>
  <Override PartName="/ppt/embeddings/oleObject3.bin" ContentType="application/vnd.openxmlformats-officedocument.oleObject"/>
  <Override PartName="/ppt/notesSlides/notesSlide58.xml" ContentType="application/vnd.openxmlformats-officedocument.presentationml.notesSlide+xml"/>
  <Override PartName="/ppt/embeddings/oleObject4.bin" ContentType="application/vnd.openxmlformats-officedocument.oleObject"/>
  <Override PartName="/ppt/notesSlides/notesSlide59.xml" ContentType="application/vnd.openxmlformats-officedocument.presentationml.notesSlide+xml"/>
  <Override PartName="/ppt/embeddings/oleObject5.bin" ContentType="application/vnd.openxmlformats-officedocument.oleObject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72"/>
  </p:notesMasterIdLst>
  <p:sldIdLst>
    <p:sldId id="258" r:id="rId3"/>
    <p:sldId id="1195" r:id="rId4"/>
    <p:sldId id="1312" r:id="rId5"/>
    <p:sldId id="1364" r:id="rId6"/>
    <p:sldId id="1323" r:id="rId7"/>
    <p:sldId id="1324" r:id="rId8"/>
    <p:sldId id="1314" r:id="rId9"/>
    <p:sldId id="1414" r:id="rId10"/>
    <p:sldId id="1317" r:id="rId11"/>
    <p:sldId id="1316" r:id="rId12"/>
    <p:sldId id="1320" r:id="rId13"/>
    <p:sldId id="1318" r:id="rId14"/>
    <p:sldId id="1313" r:id="rId15"/>
    <p:sldId id="1366" r:id="rId16"/>
    <p:sldId id="1415" r:id="rId17"/>
    <p:sldId id="1321" r:id="rId18"/>
    <p:sldId id="1327" r:id="rId19"/>
    <p:sldId id="1339" r:id="rId20"/>
    <p:sldId id="1418" r:id="rId21"/>
    <p:sldId id="1332" r:id="rId22"/>
    <p:sldId id="1416" r:id="rId23"/>
    <p:sldId id="1417" r:id="rId24"/>
    <p:sldId id="1445" r:id="rId25"/>
    <p:sldId id="1446" r:id="rId26"/>
    <p:sldId id="1420" r:id="rId27"/>
    <p:sldId id="1421" r:id="rId28"/>
    <p:sldId id="1422" r:id="rId29"/>
    <p:sldId id="1423" r:id="rId30"/>
    <p:sldId id="1368" r:id="rId31"/>
    <p:sldId id="1441" r:id="rId32"/>
    <p:sldId id="1336" r:id="rId33"/>
    <p:sldId id="1337" r:id="rId34"/>
    <p:sldId id="1354" r:id="rId35"/>
    <p:sldId id="1338" r:id="rId36"/>
    <p:sldId id="1348" r:id="rId37"/>
    <p:sldId id="1347" r:id="rId38"/>
    <p:sldId id="1342" r:id="rId39"/>
    <p:sldId id="1355" r:id="rId40"/>
    <p:sldId id="1442" r:id="rId41"/>
    <p:sldId id="1424" r:id="rId42"/>
    <p:sldId id="1425" r:id="rId43"/>
    <p:sldId id="1344" r:id="rId44"/>
    <p:sldId id="1379" r:id="rId45"/>
    <p:sldId id="1443" r:id="rId46"/>
    <p:sldId id="1382" r:id="rId47"/>
    <p:sldId id="1383" r:id="rId48"/>
    <p:sldId id="1380" r:id="rId49"/>
    <p:sldId id="1384" r:id="rId50"/>
    <p:sldId id="1439" r:id="rId51"/>
    <p:sldId id="1429" r:id="rId52"/>
    <p:sldId id="1430" r:id="rId53"/>
    <p:sldId id="1431" r:id="rId54"/>
    <p:sldId id="1440" r:id="rId55"/>
    <p:sldId id="1432" r:id="rId56"/>
    <p:sldId id="1433" r:id="rId57"/>
    <p:sldId id="1434" r:id="rId58"/>
    <p:sldId id="1447" r:id="rId59"/>
    <p:sldId id="1435" r:id="rId60"/>
    <p:sldId id="1436" r:id="rId61"/>
    <p:sldId id="1437" r:id="rId62"/>
    <p:sldId id="1438" r:id="rId63"/>
    <p:sldId id="1444" r:id="rId64"/>
    <p:sldId id="1399" r:id="rId65"/>
    <p:sldId id="1402" r:id="rId66"/>
    <p:sldId id="1427" r:id="rId67"/>
    <p:sldId id="1404" r:id="rId68"/>
    <p:sldId id="1406" r:id="rId69"/>
    <p:sldId id="1407" r:id="rId70"/>
    <p:sldId id="1408" r:id="rId7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8" autoAdjust="0"/>
    <p:restoredTop sz="98556" autoAdjust="0"/>
  </p:normalViewPr>
  <p:slideViewPr>
    <p:cSldViewPr>
      <p:cViewPr>
        <p:scale>
          <a:sx n="125" d="100"/>
          <a:sy n="125" d="100"/>
        </p:scale>
        <p:origin x="-128" y="-24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First &amp; most famous example of item-based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www.techdirt.com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/blog/innovation/articles/20120409/03412518422/why-netflix-never-implemented-algorithm-that-won-netflix-1-million-challenge.shtml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techblog.netflix.com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/2012/04/netflix-recommendations-beyond-5-stars.html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Implicit feedback;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browsing behavior (collaborative)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First &amp; most famous example of item-based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collaborative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recommendation Engines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</a:t>
            </a:r>
            <a:r>
              <a:rPr lang="en-US" dirty="0" err="1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06" y="1312289"/>
            <a:ext cx="6392863" cy="33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88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youtube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35" y="955782"/>
            <a:ext cx="4894604" cy="43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576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 descr="Screenshot 2015-03-02 08.4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0"/>
            <a:ext cx="6026063" cy="52578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 flipH="1">
            <a:off x="5976937" y="2552700"/>
            <a:ext cx="12954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6967537" y="2019300"/>
            <a:ext cx="20307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content-based</a:t>
            </a:r>
          </a:p>
          <a:p>
            <a:r>
              <a:rPr lang="en-US" sz="2500" dirty="0" smtClean="0"/>
              <a:t>filtering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901584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028700"/>
            <a:ext cx="4856162" cy="38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0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3" y="1727941"/>
            <a:ext cx="8436769" cy="2043959"/>
          </a:xfrm>
          <a:prstGeom prst="rect">
            <a:avLst/>
          </a:prstGeom>
        </p:spPr>
      </p:pic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5672137" y="3771900"/>
            <a:ext cx="3005137" cy="12192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Collaborative or Content based?</a:t>
              </a:r>
              <a:endParaRPr lang="en-US" sz="12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926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3" y="1727941"/>
            <a:ext cx="8436769" cy="2043959"/>
          </a:xfrm>
          <a:prstGeom prst="rect">
            <a:avLst/>
          </a:prstGeom>
        </p:spPr>
      </p:pic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5672137" y="3771900"/>
            <a:ext cx="3005137" cy="12192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Collaborative or Content based?</a:t>
              </a:r>
            </a:p>
            <a:p>
              <a:pPr algn="l">
                <a:lnSpc>
                  <a:spcPts val="1150"/>
                </a:lnSpc>
              </a:pPr>
              <a:endParaRPr lang="en-US" sz="1200" i="1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CONTENT BASED </a:t>
              </a:r>
              <a:r>
                <a:rPr lang="en-US" sz="12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Wingdings"/>
                </a:rPr>
                <a:t></a:t>
              </a:r>
              <a:endParaRPr lang="en-US" sz="12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2109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content-based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290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25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measure the degree to which the item is described by each feature, and </a:t>
            </a:r>
            <a:r>
              <a:rPr lang="en-US" sz="2500" b="1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measure a user’s preferences for each feature.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25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measure the degree to which the item is described by each feature, and </a:t>
            </a:r>
            <a:r>
              <a:rPr lang="en-US" sz="2500" b="1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measure a user’s preferences for each feature.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Ratings are generated by taking </a:t>
            </a:r>
            <a:r>
              <a:rPr lang="en-US" sz="2500" b="1" dirty="0">
                <a:latin typeface="PFDinTextCompPro-Italic"/>
                <a:cs typeface="PFDinTextCompPro-Italic"/>
              </a:rPr>
              <a:t>dot products </a:t>
            </a:r>
            <a:r>
              <a:rPr lang="en-US" sz="2500" dirty="0">
                <a:latin typeface="PFDinTextCompPro-Italic"/>
                <a:cs typeface="PFDinTextCompPro-Italic"/>
              </a:rPr>
              <a:t>of user &amp; item vectors.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781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181100"/>
            <a:ext cx="8429625" cy="3581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Content-based filtering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Collaborative filtering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exercise:</a:t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Recommending with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python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netflix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prize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937" y="952500"/>
            <a:ext cx="868680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2700" dirty="0">
                <a:latin typeface="PFDinTextCompPro-Italic"/>
                <a:cs typeface="PFDinTextCompPro-Italic"/>
              </a:rPr>
              <a:t>= (big box </a:t>
            </a:r>
            <a:r>
              <a:rPr lang="en-US" sz="27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>
                <a:latin typeface="PFDinTextCompPro-Italic"/>
                <a:cs typeface="PFDinTextCompPro-Italic"/>
              </a:rPr>
              <a:t>I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tems (movies):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25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25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2500" dirty="0" smtClean="0">
                <a:latin typeface="PFDinTextCompPro-Italic"/>
                <a:cs typeface="PFDinTextCompPro-Italic"/>
              </a:rPr>
              <a:t> Dreams of Sushi = (-4, -5, -5)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0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937" y="9525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2700" dirty="0">
                <a:latin typeface="PFDinTextCompPro-Italic"/>
                <a:cs typeface="PFDinTextCompPro-Italic"/>
              </a:rPr>
              <a:t>= (big box </a:t>
            </a:r>
            <a:r>
              <a:rPr lang="en-US" sz="27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>
                <a:latin typeface="PFDinTextCompPro-Italic"/>
                <a:cs typeface="PFDinTextCompPro-Italic"/>
              </a:rPr>
              <a:t>I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tems (movies):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25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25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2500" dirty="0" smtClean="0">
                <a:latin typeface="PFDinTextCompPro-Italic"/>
                <a:cs typeface="PFDinTextCompPro-Italic"/>
              </a:rPr>
              <a:t> Dreams of Sushi = (-4, -5, -5)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Alice </a:t>
            </a:r>
            <a:r>
              <a:rPr lang="en-US" sz="2800" dirty="0">
                <a:latin typeface="PFDinTextCompPro-Italic"/>
                <a:cs typeface="PFDinTextCompPro-Italic"/>
              </a:rPr>
              <a:t>= (-3, 2, -2</a:t>
            </a:r>
            <a:r>
              <a:rPr lang="en-US" sz="28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Bob = (4, -3, 5)</a:t>
            </a:r>
            <a:endParaRPr lang="en-US" sz="2800" dirty="0">
              <a:latin typeface="PFDinTextCompPro-Italic"/>
              <a:cs typeface="PFDinTextCompPro-Italic"/>
            </a:endParaRPr>
          </a:p>
          <a:p>
            <a:pPr algn="l"/>
            <a:endParaRPr lang="en-US" sz="2500" b="1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033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937" y="952500"/>
            <a:ext cx="910113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2700" dirty="0">
                <a:latin typeface="PFDinTextCompPro-Italic"/>
                <a:cs typeface="PFDinTextCompPro-Italic"/>
              </a:rPr>
              <a:t>= (big box </a:t>
            </a:r>
            <a:r>
              <a:rPr lang="en-US" sz="27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>
                <a:latin typeface="PFDinTextCompPro-Italic"/>
                <a:cs typeface="PFDinTextCompPro-Italic"/>
              </a:rPr>
              <a:t>I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tems (movies):		          	     Prediction (for Alice)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2500" dirty="0" smtClean="0">
                <a:latin typeface="PFDinTextCompPro-Italic"/>
                <a:cs typeface="PFDinTextCompPro-Italic"/>
              </a:rPr>
              <a:t> = (5, 5, 2)	                5*-3 + 5*2 + 2*-2       = -9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Mission Impossible = (3, -5, 5) </a:t>
            </a:r>
          </a:p>
          <a:p>
            <a:pPr algn="l"/>
            <a:r>
              <a:rPr lang="en-US" sz="25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2500" dirty="0" smtClean="0">
                <a:latin typeface="PFDinTextCompPro-Italic"/>
                <a:cs typeface="PFDinTextCompPro-Italic"/>
              </a:rPr>
              <a:t> Dreams of Sushi = (-4, -5, -5</a:t>
            </a:r>
            <a:r>
              <a:rPr lang="en-US" sz="2500" dirty="0" smtClean="0">
                <a:latin typeface="PFDinTextCompPro-Italic"/>
                <a:cs typeface="PFDinTextCompPro-Italic"/>
              </a:rPr>
              <a:t>) 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 smtClean="0">
                <a:latin typeface="PFDinTextCompPro-Italic"/>
                <a:cs typeface="PFDinTextCompPro-Italic"/>
              </a:rPr>
              <a:t>User: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Alice </a:t>
            </a:r>
            <a:r>
              <a:rPr lang="en-US" sz="2800" dirty="0">
                <a:latin typeface="PFDinTextCompPro-Italic"/>
                <a:cs typeface="PFDinTextCompPro-Italic"/>
              </a:rPr>
              <a:t>= (-3, 2, -2</a:t>
            </a:r>
            <a:r>
              <a:rPr lang="en-US" sz="28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endParaRPr lang="en-US" sz="2500" b="1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376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937" y="952500"/>
            <a:ext cx="910113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2700" dirty="0">
                <a:latin typeface="PFDinTextCompPro-Italic"/>
                <a:cs typeface="PFDinTextCompPro-Italic"/>
              </a:rPr>
              <a:t>= (big box </a:t>
            </a:r>
            <a:r>
              <a:rPr lang="en-US" sz="27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>
                <a:latin typeface="PFDinTextCompPro-Italic"/>
                <a:cs typeface="PFDinTextCompPro-Italic"/>
              </a:rPr>
              <a:t>I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tems (movies):		          	     Prediction (for Alice)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2500" dirty="0" smtClean="0">
                <a:latin typeface="PFDinTextCompPro-Italic"/>
                <a:cs typeface="PFDinTextCompPro-Italic"/>
              </a:rPr>
              <a:t> = (5, 5, 2)	                5*-3 + 5*2 + 2*-2       = -9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Mission Impossible = (3, -5, 5)         3*-3 + -5*2 + 5*-2      = -29 </a:t>
            </a:r>
          </a:p>
          <a:p>
            <a:pPr algn="l"/>
            <a:r>
              <a:rPr lang="en-US" sz="25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2500" dirty="0" smtClean="0">
                <a:latin typeface="PFDinTextCompPro-Italic"/>
                <a:cs typeface="PFDinTextCompPro-Italic"/>
              </a:rPr>
              <a:t> Dreams of Sushi = (-4, -5, -5</a:t>
            </a:r>
            <a:r>
              <a:rPr lang="en-US" sz="2500" dirty="0" smtClean="0">
                <a:latin typeface="PFDinTextCompPro-Italic"/>
                <a:cs typeface="PFDinTextCompPro-Italic"/>
              </a:rPr>
              <a:t>)</a:t>
            </a:r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 smtClean="0">
                <a:latin typeface="PFDinTextCompPro-Italic"/>
                <a:cs typeface="PFDinTextCompPro-Italic"/>
              </a:rPr>
              <a:t>User: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Alice </a:t>
            </a:r>
            <a:r>
              <a:rPr lang="en-US" sz="2800" dirty="0">
                <a:latin typeface="PFDinTextCompPro-Italic"/>
                <a:cs typeface="PFDinTextCompPro-Italic"/>
              </a:rPr>
              <a:t>= (-3, 2, -2</a:t>
            </a:r>
            <a:r>
              <a:rPr lang="en-US" sz="28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endParaRPr lang="en-US" sz="2500" b="1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00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937" y="952500"/>
            <a:ext cx="910113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2700" dirty="0">
                <a:latin typeface="PFDinTextCompPro-Italic"/>
                <a:cs typeface="PFDinTextCompPro-Italic"/>
              </a:rPr>
              <a:t>= (big box </a:t>
            </a:r>
            <a:r>
              <a:rPr lang="en-US" sz="27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>
                <a:latin typeface="PFDinTextCompPro-Italic"/>
                <a:cs typeface="PFDinTextCompPro-Italic"/>
              </a:rPr>
              <a:t>I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tems (movies):		          	     Prediction (for Alice)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2500" dirty="0" smtClean="0">
                <a:latin typeface="PFDinTextCompPro-Italic"/>
                <a:cs typeface="PFDinTextCompPro-Italic"/>
              </a:rPr>
              <a:t> = (5, 5, 2)	                5*-3 + 5*2 + 2*-2       = -9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Mission Impossible = (3, -5, 5)         3*-3 + -5*2 + 5*-2      = -29 </a:t>
            </a:r>
          </a:p>
          <a:p>
            <a:pPr algn="l"/>
            <a:r>
              <a:rPr lang="en-US" sz="25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2500" dirty="0" smtClean="0">
                <a:latin typeface="PFDinTextCompPro-Italic"/>
                <a:cs typeface="PFDinTextCompPro-Italic"/>
              </a:rPr>
              <a:t> Dreams of Sushi = (-4, -5, -5)    -4*-3 + -5*2 + -5*-2   = +12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 smtClean="0">
                <a:latin typeface="PFDinTextCompPro-Italic"/>
                <a:cs typeface="PFDinTextCompPro-Italic"/>
              </a:rPr>
              <a:t>User: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Alice </a:t>
            </a:r>
            <a:r>
              <a:rPr lang="en-US" sz="2800" dirty="0">
                <a:latin typeface="PFDinTextCompPro-Italic"/>
                <a:cs typeface="PFDinTextCompPro-Italic"/>
              </a:rPr>
              <a:t>= (-3, 2, -2</a:t>
            </a:r>
            <a:r>
              <a:rPr lang="en-US" sz="28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endParaRPr lang="en-US" sz="2500" b="1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624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937" y="952500"/>
            <a:ext cx="910113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2700" dirty="0">
                <a:latin typeface="PFDinTextCompPro-Italic"/>
                <a:cs typeface="PFDinTextCompPro-Italic"/>
              </a:rPr>
              <a:t>= (big box </a:t>
            </a:r>
            <a:r>
              <a:rPr lang="en-US" sz="27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>
                <a:latin typeface="PFDinTextCompPro-Italic"/>
                <a:cs typeface="PFDinTextCompPro-Italic"/>
              </a:rPr>
              <a:t>I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tems (movies):		          	     Prediction (for Alice)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2500" dirty="0" smtClean="0">
                <a:latin typeface="PFDinTextCompPro-Italic"/>
                <a:cs typeface="PFDinTextCompPro-Italic"/>
              </a:rPr>
              <a:t> = (5, 5, 2)	                5*-3 + 5*2 + 2*-2       </a:t>
            </a:r>
            <a:r>
              <a:rPr lang="en-US" sz="2500" dirty="0" smtClean="0">
                <a:solidFill>
                  <a:srgbClr val="FF0000"/>
                </a:solidFill>
                <a:latin typeface="PFDinTextCompPro-Italic"/>
                <a:cs typeface="PFDinTextCompPro-Italic"/>
              </a:rPr>
              <a:t>= -9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Mission Impossible = (3, -5, 5)         3*-3 + -5*2 + 5*-2      </a:t>
            </a:r>
            <a:r>
              <a:rPr lang="en-US" sz="2500" dirty="0" smtClean="0">
                <a:solidFill>
                  <a:srgbClr val="FF0000"/>
                </a:solidFill>
                <a:latin typeface="PFDinTextCompPro-Italic"/>
                <a:cs typeface="PFDinTextCompPro-Italic"/>
              </a:rPr>
              <a:t>= -29 </a:t>
            </a:r>
          </a:p>
          <a:p>
            <a:pPr algn="l"/>
            <a:r>
              <a:rPr lang="en-US" sz="25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2500" dirty="0" smtClean="0">
                <a:latin typeface="PFDinTextCompPro-Italic"/>
                <a:cs typeface="PFDinTextCompPro-Italic"/>
              </a:rPr>
              <a:t> Dreams of Sushi = (-4, -5, -5)    -4*-3 + -5*2 + -5*-2   </a:t>
            </a:r>
            <a:r>
              <a:rPr lang="en-US" sz="2500" dirty="0" smtClean="0">
                <a:solidFill>
                  <a:srgbClr val="008000"/>
                </a:solidFill>
                <a:latin typeface="PFDinTextCompPro-Italic"/>
                <a:cs typeface="PFDinTextCompPro-Italic"/>
              </a:rPr>
              <a:t>= +12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 smtClean="0">
                <a:latin typeface="PFDinTextCompPro-Italic"/>
                <a:cs typeface="PFDinTextCompPro-Italic"/>
              </a:rPr>
              <a:t>User: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Alice </a:t>
            </a:r>
            <a:r>
              <a:rPr lang="en-US" sz="2800" dirty="0">
                <a:latin typeface="PFDinTextCompPro-Italic"/>
                <a:cs typeface="PFDinTextCompPro-Italic"/>
              </a:rPr>
              <a:t>= (-3, 2, -2</a:t>
            </a:r>
            <a:r>
              <a:rPr lang="en-US" sz="28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endParaRPr lang="en-US" sz="2500" b="1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185737" y="2857500"/>
            <a:ext cx="3276600" cy="762000"/>
          </a:xfrm>
          <a:prstGeom prst="ellipse">
            <a:avLst/>
          </a:prstGeom>
          <a:solidFill>
            <a:srgbClr val="333399">
              <a:alpha val="0"/>
            </a:srgbClr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1" i="0" u="none" strike="noStrike" normalizeH="0" baseline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464560"/>
            <a:ext cx="3202865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268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937" y="952500"/>
            <a:ext cx="910113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2700" dirty="0">
                <a:latin typeface="PFDinTextCompPro-Italic"/>
                <a:cs typeface="PFDinTextCompPro-Italic"/>
              </a:rPr>
              <a:t>= (big box </a:t>
            </a:r>
            <a:r>
              <a:rPr lang="en-US" sz="27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>
                <a:latin typeface="PFDinTextCompPro-Italic"/>
                <a:cs typeface="PFDinTextCompPro-Italic"/>
              </a:rPr>
              <a:t>I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tems (movies):		          	     Prediction (for Bob)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2500" dirty="0" smtClean="0">
                <a:latin typeface="PFDinTextCompPro-Italic"/>
                <a:cs typeface="PFDinTextCompPro-Italic"/>
              </a:rPr>
              <a:t> = (5, 5, 2)	                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Mission Impossible = (3, -5, 5) </a:t>
            </a:r>
          </a:p>
          <a:p>
            <a:pPr algn="l"/>
            <a:r>
              <a:rPr lang="en-US" sz="25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2500" dirty="0" smtClean="0">
                <a:latin typeface="PFDinTextCompPro-Italic"/>
                <a:cs typeface="PFDinTextCompPro-Italic"/>
              </a:rPr>
              <a:t> Dreams of Sushi = (-4, -5, -5)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 smtClean="0">
                <a:latin typeface="PFDinTextCompPro-Italic"/>
                <a:cs typeface="PFDinTextCompPro-Italic"/>
              </a:rPr>
              <a:t>User: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Bob = </a:t>
            </a:r>
            <a:r>
              <a:rPr lang="en-US" sz="2800" dirty="0">
                <a:latin typeface="PFDinTextCompPro-Italic"/>
                <a:cs typeface="PFDinTextCompPro-Italic"/>
              </a:rPr>
              <a:t>(4, -3, 5)</a:t>
            </a:r>
            <a:endParaRPr lang="en-US" sz="28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b="1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661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937" y="952500"/>
            <a:ext cx="910113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2700" dirty="0">
                <a:latin typeface="PFDinTextCompPro-Italic"/>
                <a:cs typeface="PFDinTextCompPro-Italic"/>
              </a:rPr>
              <a:t>= (big box </a:t>
            </a:r>
            <a:r>
              <a:rPr lang="en-US" sz="27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>
                <a:latin typeface="PFDinTextCompPro-Italic"/>
                <a:cs typeface="PFDinTextCompPro-Italic"/>
              </a:rPr>
              <a:t>I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tems (movies):		          	     Prediction (for Bob)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2500" dirty="0" smtClean="0">
                <a:latin typeface="PFDinTextCompPro-Italic"/>
                <a:cs typeface="PFDinTextCompPro-Italic"/>
              </a:rPr>
              <a:t> = (5, 5, 2)	                5*4 + 5*-3 + 2*5       = +15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Mission Impossible = (3, -5, 5)         3*4 + -5*-3 + 5*5      = +52 </a:t>
            </a:r>
          </a:p>
          <a:p>
            <a:pPr algn="l"/>
            <a:r>
              <a:rPr lang="en-US" sz="25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2500" dirty="0" smtClean="0">
                <a:latin typeface="PFDinTextCompPro-Italic"/>
                <a:cs typeface="PFDinTextCompPro-Italic"/>
              </a:rPr>
              <a:t> Dreams of Sushi = (-4, -5, -5)    -4*4 + -5*-3 + -5*5   = -26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 smtClean="0">
                <a:latin typeface="PFDinTextCompPro-Italic"/>
                <a:cs typeface="PFDinTextCompPro-Italic"/>
              </a:rPr>
              <a:t>User: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Bob = </a:t>
            </a:r>
            <a:r>
              <a:rPr lang="en-US" sz="2800" dirty="0">
                <a:latin typeface="PFDinTextCompPro-Italic"/>
                <a:cs typeface="PFDinTextCompPro-Italic"/>
              </a:rPr>
              <a:t>(4, -3, 5)</a:t>
            </a:r>
            <a:endParaRPr lang="en-US" sz="28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b="1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46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937" y="952500"/>
            <a:ext cx="910113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2700" dirty="0">
                <a:latin typeface="PFDinTextCompPro-Italic"/>
                <a:cs typeface="PFDinTextCompPro-Italic"/>
              </a:rPr>
              <a:t>= (big box </a:t>
            </a:r>
            <a:r>
              <a:rPr lang="en-US" sz="27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>
                <a:latin typeface="PFDinTextCompPro-Italic"/>
                <a:cs typeface="PFDinTextCompPro-Italic"/>
              </a:rPr>
              <a:t>I</a:t>
            </a:r>
            <a:r>
              <a:rPr lang="en-US" sz="2500" b="1" dirty="0" smtClean="0">
                <a:latin typeface="PFDinTextCompPro-Italic"/>
                <a:cs typeface="PFDinTextCompPro-Italic"/>
              </a:rPr>
              <a:t>tems (movies):		          	     Prediction (for Bob)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2500" dirty="0" smtClean="0">
                <a:latin typeface="PFDinTextCompPro-Italic"/>
                <a:cs typeface="PFDinTextCompPro-Italic"/>
              </a:rPr>
              <a:t> = (5, 5, 2)	                5*4 + 5*-3 + 2*5       = </a:t>
            </a:r>
            <a:r>
              <a:rPr lang="en-US" sz="2500" dirty="0" smtClean="0">
                <a:solidFill>
                  <a:schemeClr val="accent5">
                    <a:lumMod val="75000"/>
                  </a:schemeClr>
                </a:solidFill>
                <a:latin typeface="PFDinTextCompPro-Italic"/>
                <a:cs typeface="PFDinTextCompPro-Italic"/>
              </a:rPr>
              <a:t>+15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Mission Impossible = (3, -5, 5)         3*4 + -5*-3 + 5*5      = </a:t>
            </a:r>
            <a:r>
              <a:rPr lang="en-US" sz="2500" dirty="0" smtClean="0">
                <a:solidFill>
                  <a:schemeClr val="accent6">
                    <a:lumMod val="50000"/>
                  </a:schemeClr>
                </a:solidFill>
                <a:latin typeface="PFDinTextCompPro-Italic"/>
                <a:cs typeface="PFDinTextCompPro-Italic"/>
              </a:rPr>
              <a:t>+52 </a:t>
            </a:r>
          </a:p>
          <a:p>
            <a:pPr algn="l"/>
            <a:r>
              <a:rPr lang="en-US" sz="25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2500" dirty="0" smtClean="0">
                <a:latin typeface="PFDinTextCompPro-Italic"/>
                <a:cs typeface="PFDinTextCompPro-Italic"/>
              </a:rPr>
              <a:t> Dreams of Sushi = (-4, -5, -5)    -4*4 + -5*-3 + -5*5   = </a:t>
            </a:r>
            <a:r>
              <a:rPr lang="en-US" sz="2500" dirty="0" smtClean="0">
                <a:solidFill>
                  <a:schemeClr val="accent2"/>
                </a:solidFill>
                <a:latin typeface="PFDinTextCompPro-Italic"/>
                <a:cs typeface="PFDinTextCompPro-Italic"/>
              </a:rPr>
              <a:t>-26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b="1" dirty="0" smtClean="0">
                <a:latin typeface="PFDinTextCompPro-Italic"/>
                <a:cs typeface="PFDinTextCompPro-Italic"/>
              </a:rPr>
              <a:t>User: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Bob = </a:t>
            </a:r>
            <a:r>
              <a:rPr lang="en-US" sz="2800" dirty="0">
                <a:latin typeface="PFDinTextCompPro-Italic"/>
                <a:cs typeface="PFDinTextCompPro-Italic"/>
              </a:rPr>
              <a:t>(4, -3, 5)</a:t>
            </a:r>
            <a:endParaRPr lang="en-US" sz="28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b="1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185737" y="2476500"/>
            <a:ext cx="29718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 cap="flat" cmpd="sng" algn="ctr">
            <a:solidFill>
              <a:srgbClr val="1A918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915" y="3390900"/>
            <a:ext cx="448056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941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notable example of content-based filtering is Pandora, which maps songs into a feature space using features (or “genes”) designed by the Music Genome Project.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song vectors that depend on these features, Pandora can create a station with music having similar properties to a song the user selects.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9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aims to match users to products/items/brand/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likely haven’t experienced yet.</a:t>
            </a:r>
          </a:p>
        </p:txBody>
      </p:sp>
    </p:spTree>
    <p:extLst>
      <p:ext uri="{BB962C8B-B14F-4D97-AF65-F5344CB8AC3E}">
        <p14:creationId xmlns:p14="http://schemas.microsoft.com/office/powerpoint/2010/main" val="3081558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Visualization of similar artists</a:t>
            </a:r>
            <a:endParaRPr lang="en-US" dirty="0"/>
          </a:p>
        </p:txBody>
      </p:sp>
      <p:pic>
        <p:nvPicPr>
          <p:cNvPr id="6" name="Content Placeholder 5" descr="Screenshot 2015-03-02 14.19.56.png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3" b="17893"/>
          <a:stretch>
            <a:fillRect/>
          </a:stretch>
        </p:blipFill>
        <p:spPr>
          <a:xfrm>
            <a:off x="338137" y="1181100"/>
            <a:ext cx="8418512" cy="300085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4071937" y="2476500"/>
            <a:ext cx="8382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26" y="4855150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/>
              <a:t>http://</a:t>
            </a:r>
            <a:r>
              <a:rPr lang="pl-PL" sz="2000" dirty="0" err="1"/>
              <a:t>www.music-map.com</a:t>
            </a:r>
            <a:r>
              <a:rPr lang="pl-PL" sz="2000" dirty="0"/>
              <a:t>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9535410"/>
      </p:ext>
    </p:extLst>
  </p:cSld>
  <p:clrMapOvr>
    <a:masterClrMapping/>
  </p:clrMapOvr>
  <p:transition xmlns:p14="http://schemas.microsoft.com/office/powerpoint/2010/main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24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686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marL="342900" indent="-342900" algn="l">
              <a:buFontTx/>
              <a:buChar char="-"/>
            </a:pPr>
            <a:r>
              <a:rPr lang="en-US" sz="2500" dirty="0" smtClean="0">
                <a:latin typeface="PFDinTextCompPro-Italic"/>
                <a:cs typeface="PFDinTextCompPro-Italic"/>
              </a:rPr>
              <a:t>Must map items into a feature space (usually by hand!)</a:t>
            </a:r>
          </a:p>
          <a:p>
            <a:pPr marL="342900" indent="-342900" algn="l">
              <a:buFontTx/>
              <a:buChar char="-"/>
            </a:pPr>
            <a:endParaRPr lang="en-US" sz="2500" dirty="0" smtClean="0">
              <a:latin typeface="PFDinTextCompPro-Italic"/>
              <a:cs typeface="PFDinTextCompPro-Italic"/>
            </a:endParaRPr>
          </a:p>
          <a:p>
            <a:pPr marL="342900" indent="-342900" algn="l">
              <a:buFontTx/>
              <a:buChar char="-"/>
            </a:pPr>
            <a:r>
              <a:rPr lang="en-US" sz="2500" dirty="0">
                <a:latin typeface="PFDinTextCompPro-Italic"/>
                <a:cs typeface="PFDinTextCompPro-Italic"/>
              </a:rPr>
              <a:t>R</a:t>
            </a:r>
            <a:r>
              <a:rPr lang="en-US" sz="2500" dirty="0" smtClean="0">
                <a:latin typeface="PFDinTextCompPro-Italic"/>
                <a:cs typeface="PFDinTextCompPro-Italic"/>
              </a:rPr>
              <a:t>ecommendations are limited in scope (items must be similar to each other)</a:t>
            </a:r>
          </a:p>
          <a:p>
            <a:pPr marL="342900" indent="-342900" algn="l">
              <a:buFontTx/>
              <a:buChar char="-"/>
            </a:pPr>
            <a:endParaRPr lang="en-US" sz="2500" dirty="0" smtClean="0">
              <a:latin typeface="PFDinTextCompPro-Italic"/>
              <a:cs typeface="PFDinTextCompPro-Italic"/>
            </a:endParaRPr>
          </a:p>
          <a:p>
            <a:pPr marL="342900" indent="-342900" algn="l">
              <a:buFontTx/>
              <a:buChar char="-"/>
            </a:pPr>
            <a:r>
              <a:rPr lang="en-US" sz="2500" dirty="0">
                <a:latin typeface="PFDinTextCompPro-Italic"/>
                <a:cs typeface="PFDinTextCompPro-Italic"/>
              </a:rPr>
              <a:t>H</a:t>
            </a:r>
            <a:r>
              <a:rPr lang="en-US" sz="2500" dirty="0" smtClean="0">
                <a:latin typeface="PFDinTextCompPro-Italic"/>
                <a:cs typeface="PFDinTextCompPro-Italic"/>
              </a:rPr>
              <a:t>ard to create cross-content recommendations (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2500" dirty="0" smtClean="0">
                <a:latin typeface="PFDinTextCompPro-Italic"/>
                <a:cs typeface="PFDinTextCompPro-Italic"/>
              </a:rPr>
              <a:t> books/music films…this would require comparing elements from different feature spaces!)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91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collaborative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404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78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2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928231" y="2476500"/>
            <a:ext cx="1463675" cy="16764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idea here is that users get value from recommendations based on other users with similar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tastes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144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Ratings matrix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214085"/>
            <a:ext cx="4856162" cy="3777015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1409700"/>
            <a:ext cx="1463675" cy="16764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matrix will always be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sparse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!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7999" y="4914900"/>
            <a:ext cx="44935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+mn-lt"/>
              </a:rPr>
              <a:t>source: http</a:t>
            </a:r>
            <a:r>
              <a:rPr lang="en-US" sz="800" i="1" dirty="0">
                <a:latin typeface="+mn-lt"/>
              </a:rPr>
              <a:t>://</a:t>
            </a:r>
            <a:r>
              <a:rPr lang="en-US" sz="800" i="1" dirty="0" err="1">
                <a:latin typeface="+mn-lt"/>
              </a:rPr>
              <a:t>www.eecs.berkeley.edu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zhanghao</a:t>
            </a:r>
            <a:r>
              <a:rPr lang="en-US" sz="800" i="1" dirty="0">
                <a:latin typeface="+mn-lt"/>
              </a:rPr>
              <a:t>/main/publications/subfolder/</a:t>
            </a:r>
            <a:r>
              <a:rPr lang="en-US" sz="800" i="1" dirty="0" err="1">
                <a:latin typeface="+mn-lt"/>
              </a:rPr>
              <a:t>netflix.png</a:t>
            </a:r>
            <a:endParaRPr lang="en-US" sz="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6513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Main difference between content and collaborative filtering: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 Based: 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	</a:t>
            </a:r>
            <a:r>
              <a:rPr lang="en-US" sz="3000" dirty="0" smtClean="0">
                <a:latin typeface="PFDinTextCompPro-Italic"/>
                <a:cs typeface="PFDinTextCompPro-Italic"/>
              </a:rPr>
              <a:t>maps items and users into a feature space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Collaborative:   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	</a:t>
            </a:r>
            <a:r>
              <a:rPr lang="en-US" sz="3000" dirty="0" smtClean="0">
                <a:latin typeface="PFDinTextCompPro-Italic"/>
                <a:cs typeface="PFDinTextCompPro-Italic"/>
              </a:rPr>
              <a:t>relies on previous user-item </a:t>
            </a:r>
            <a:r>
              <a:rPr lang="en-US" sz="3000" dirty="0" smtClean="0">
                <a:latin typeface="PFDinTextCompPro-Italic"/>
                <a:cs typeface="PFDinTextCompPro-Italic"/>
              </a:rPr>
              <a:t>ratings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564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will look at collaborative filtering in a user-user sense.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57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 </a:t>
            </a:r>
            <a:r>
              <a:rPr lang="en-US" sz="3000" dirty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>
                <a:latin typeface="PFDinTextCompPro-Italic"/>
                <a:cs typeface="PFDinTextCompPro-Italic"/>
              </a:rPr>
              <a:t> aims to match users to products/items/brand/</a:t>
            </a:r>
            <a:r>
              <a:rPr lang="en-US" sz="3000" dirty="0" err="1">
                <a:latin typeface="PFDinTextCompPro-Italic"/>
                <a:cs typeface="PFDinTextCompPro-Italic"/>
              </a:rPr>
              <a:t>etc</a:t>
            </a:r>
            <a:r>
              <a:rPr lang="en-US" sz="3000" dirty="0">
                <a:latin typeface="PFDinTextCompPro-Italic"/>
                <a:cs typeface="PFDinTextCompPro-Italic"/>
              </a:rPr>
              <a:t> that they likely haven’t experienced yet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rating is produced by analyzing other user/item ratings (and sometimes item characteristics) to provide personalized recommendations to users.</a:t>
            </a:r>
          </a:p>
        </p:txBody>
      </p:sp>
    </p:spTree>
    <p:extLst>
      <p:ext uri="{BB962C8B-B14F-4D97-AF65-F5344CB8AC3E}">
        <p14:creationId xmlns:p14="http://schemas.microsoft.com/office/powerpoint/2010/main" val="4142768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will look at collaborative filtering in a user-user sense.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will take a given user, and find the K most similar users, and then recommend brands from the similar users!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77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will look at collaborative filtering in a user-user sense.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will take a given user, and find the K most similar users, and then recommend brands from the similar users!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6891337" y="3390900"/>
            <a:ext cx="1463675" cy="16764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Sound familiar? It’s similar to KNN!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3318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Item-based 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" y="1409700"/>
            <a:ext cx="849153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7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system cannot draw inferences because it hasn’t gathered enough information yet.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88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591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25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25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Until users rate several items, we don’t know anything about their preferences!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458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25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25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Until users rate several items, we don’t know anything about their preferences!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We can get around this by enhancing our recommendations using </a:t>
            </a:r>
            <a:r>
              <a:rPr lang="en-US" sz="2500" dirty="0" smtClean="0">
                <a:latin typeface="PFDinTextCompPro-Medium"/>
                <a:cs typeface="PFDinTextCompPro-Medium"/>
              </a:rPr>
              <a:t>implicit feedback</a:t>
            </a:r>
            <a:r>
              <a:rPr lang="en-US" sz="2500" dirty="0" smtClean="0">
                <a:latin typeface="PFDinTextCompPro-Italic"/>
                <a:cs typeface="PFDinTextCompPro-Italic"/>
              </a:rPr>
              <a:t>, which may include things like item browsing behavior, search patterns, purchase history, etc.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72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Meanwhile implicit feedback (browsing behavior, etc.) leads to less accurate ratings, but the data is much more dense (and less invasive to collect).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42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III. Python example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635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45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the design:</a:t>
            </a:r>
          </a:p>
        </p:txBody>
      </p:sp>
    </p:spTree>
    <p:extLst>
      <p:ext uri="{BB962C8B-B14F-4D97-AF65-F5344CB8AC3E}">
        <p14:creationId xmlns:p14="http://schemas.microsoft.com/office/powerpoint/2010/main" val="27521484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Python exercise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Our data: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000" dirty="0" smtClean="0">
                <a:latin typeface="PFDinTextCompPro-Italic"/>
                <a:cs typeface="PFDinTextCompPro-Italic"/>
              </a:rPr>
              <a:t>CSV of two columns, user ID and Brand</a:t>
            </a:r>
          </a:p>
          <a:p>
            <a:pPr marL="457200" indent="-457200" algn="l">
              <a:buFont typeface="Arial"/>
              <a:buChar char="•"/>
            </a:pPr>
            <a:r>
              <a:rPr lang="en-US" sz="3000" dirty="0" smtClean="0">
                <a:latin typeface="PFDinTextCompPro-Italic"/>
                <a:cs typeface="PFDinTextCompPro-Italic"/>
              </a:rPr>
              <a:t>Each row represents a user liking a brand</a:t>
            </a:r>
          </a:p>
          <a:p>
            <a:pPr marL="785813" lvl="1" indent="-457200" algn="l">
              <a:buFont typeface="Arial"/>
              <a:buChar char="•"/>
            </a:pPr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8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Python exercise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Example: </a:t>
            </a:r>
          </a:p>
          <a:p>
            <a:pPr marL="785813" lvl="1" indent="-457200" algn="l">
              <a:buFont typeface="Arial"/>
              <a:buChar char="•"/>
            </a:pPr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11842"/>
              </p:ext>
            </p:extLst>
          </p:nvPr>
        </p:nvGraphicFramePr>
        <p:xfrm>
          <a:off x="2624137" y="1409700"/>
          <a:ext cx="624205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025"/>
                <a:gridCol w="31210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86509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H&amp;M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86509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Target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86509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Old Navy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86510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H&amp;M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86510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Lowe’s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86510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r>
                        <a:rPr lang="en-US" baseline="0" dirty="0" smtClean="0"/>
                        <a:t> Depot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86511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Banana</a:t>
                      </a:r>
                      <a:r>
                        <a:rPr lang="en-US" baseline="0" dirty="0" smtClean="0"/>
                        <a:t> Republic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86511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Kohl’s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86511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Old Navy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8239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Python exercise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 do we define “similarity” of users?</a:t>
            </a:r>
          </a:p>
          <a:p>
            <a:pPr marL="785813" lvl="1" indent="-457200" algn="l">
              <a:buFont typeface="Arial"/>
              <a:buChar char="•"/>
            </a:pPr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386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Python exercise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 do we define “similarity” of users?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required if we want to do user-based collaborative filtering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583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191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Python exercise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647700"/>
            <a:ext cx="838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algn="l"/>
            <a:r>
              <a:rPr lang="en-US" sz="15000" b="1" dirty="0" smtClean="0">
                <a:latin typeface="Constantia"/>
                <a:cs typeface="Constantia"/>
              </a:rPr>
              <a:t>MATH ALERT!!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37" y="1028700"/>
            <a:ext cx="2518347" cy="247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191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Python exercise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 do we define “similarity” of users?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Jaccard</a:t>
            </a:r>
            <a:r>
              <a:rPr lang="en-US" sz="3000" dirty="0" smtClean="0">
                <a:latin typeface="PFDinTextCompPro-Italic"/>
                <a:cs typeface="PFDinTextCompPro-Italic"/>
              </a:rPr>
              <a:t> Similarity: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	Defines similarity between two sets of 	objects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69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Python exercise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 do we define “similarity” of users?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Jaccard</a:t>
            </a:r>
            <a:r>
              <a:rPr lang="en-US" sz="3000" dirty="0" smtClean="0">
                <a:latin typeface="PFDinTextCompPro-Italic"/>
                <a:cs typeface="PFDinTextCompPro-Italic"/>
              </a:rPr>
              <a:t> Similarity: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	Defines similarity between two sets of 	objects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613319"/>
              </p:ext>
            </p:extLst>
          </p:nvPr>
        </p:nvGraphicFramePr>
        <p:xfrm>
          <a:off x="109538" y="3390900"/>
          <a:ext cx="38100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Equation" r:id="rId4" imgW="1092200" imgH="495300" progId="Equation.3">
                  <p:embed/>
                </p:oleObj>
              </mc:Choice>
              <mc:Fallback>
                <p:oleObj name="Equation" r:id="rId4" imgW="1092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538" y="3390900"/>
                        <a:ext cx="38100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 flipV="1">
            <a:off x="2471737" y="35433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3919537" y="35433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2471737" y="43815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3919537" y="43815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13897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Python exercise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 do we define “similarity” of users?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Jaccard</a:t>
            </a:r>
            <a:r>
              <a:rPr lang="en-US" sz="3000" dirty="0" smtClean="0">
                <a:latin typeface="PFDinTextCompPro-Italic"/>
                <a:cs typeface="PFDinTextCompPro-Italic"/>
              </a:rPr>
              <a:t> Similarity: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	Defines similarity between two sets of 	objects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5177"/>
              </p:ext>
            </p:extLst>
          </p:nvPr>
        </p:nvGraphicFramePr>
        <p:xfrm>
          <a:off x="109538" y="3390900"/>
          <a:ext cx="38100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4" imgW="1092200" imgH="495300" progId="Equation.3">
                  <p:embed/>
                </p:oleObj>
              </mc:Choice>
              <mc:Fallback>
                <p:oleObj name="Equation" r:id="rId4" imgW="1092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538" y="3390900"/>
                        <a:ext cx="38100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 flipV="1">
            <a:off x="2471737" y="35433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3919537" y="35433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2471737" y="43815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3919537" y="43815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>
            <a:off x="4071937" y="3467100"/>
            <a:ext cx="6858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4787144" y="3086100"/>
            <a:ext cx="45486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Number of similar elements</a:t>
            </a:r>
            <a:endParaRPr 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4756566" y="4533900"/>
            <a:ext cx="4664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Number of distinct elements</a:t>
            </a:r>
            <a:endParaRPr lang="en-US" sz="3000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 flipV="1">
            <a:off x="3995737" y="4610100"/>
            <a:ext cx="609600" cy="228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72137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Python exercise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380292"/>
              </p:ext>
            </p:extLst>
          </p:nvPr>
        </p:nvGraphicFramePr>
        <p:xfrm>
          <a:off x="109537" y="952500"/>
          <a:ext cx="38100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4" imgW="1092200" imgH="495300" progId="Equation.3">
                  <p:embed/>
                </p:oleObj>
              </mc:Choice>
              <mc:Fallback>
                <p:oleObj name="Equation" r:id="rId4" imgW="1092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537" y="952500"/>
                        <a:ext cx="38100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5737" y="293370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JS ({1, 2, 3}, {2,3,4}) = {2, 3}          2</a:t>
            </a:r>
          </a:p>
          <a:p>
            <a:pPr algn="l"/>
            <a:r>
              <a:rPr lang="en-US" dirty="0" smtClean="0"/>
              <a:t>			             ------     =  ----</a:t>
            </a:r>
          </a:p>
          <a:p>
            <a:pPr algn="l"/>
            <a:r>
              <a:rPr lang="en-US" dirty="0" smtClean="0"/>
              <a:t>    	</a:t>
            </a:r>
            <a:r>
              <a:rPr lang="en-US" dirty="0"/>
              <a:t>	</a:t>
            </a:r>
            <a:r>
              <a:rPr lang="en-US" dirty="0" smtClean="0"/>
              <a:t>        	   {1, 2, 3, 4}       4 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71737" y="11049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3919537" y="11049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2471737" y="19431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3919537" y="19431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243350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Python exercise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927880"/>
              </p:ext>
            </p:extLst>
          </p:nvPr>
        </p:nvGraphicFramePr>
        <p:xfrm>
          <a:off x="109537" y="952500"/>
          <a:ext cx="38100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4" imgW="1092200" imgH="495300" progId="Equation.3">
                  <p:embed/>
                </p:oleObj>
              </mc:Choice>
              <mc:Fallback>
                <p:oleObj name="Equation" r:id="rId4" imgW="1092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537" y="952500"/>
                        <a:ext cx="38100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5737" y="2933700"/>
            <a:ext cx="891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User one: </a:t>
            </a:r>
            <a:r>
              <a:rPr lang="en-US" sz="2500" dirty="0"/>
              <a:t>{“Target”, “Banana Republic”, “Old Navy”}</a:t>
            </a:r>
            <a:endParaRPr lang="en-US" sz="2500" dirty="0" smtClean="0"/>
          </a:p>
          <a:p>
            <a:pPr algn="l"/>
            <a:r>
              <a:rPr lang="en-US" sz="2500" dirty="0" smtClean="0"/>
              <a:t>User two: {“</a:t>
            </a:r>
            <a:r>
              <a:rPr lang="en-US" sz="2500" dirty="0"/>
              <a:t>Banana Republic”, </a:t>
            </a:r>
            <a:r>
              <a:rPr lang="en-US" sz="2500" dirty="0" smtClean="0"/>
              <a:t>“Gap”, “Kohl’s”}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JS (User one, User two) =</a:t>
            </a:r>
            <a:endParaRPr lang="en-US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5471974" y="1666240"/>
            <a:ext cx="21024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Exercise: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71737" y="11049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3919537" y="11049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2471737" y="19431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3919537" y="19431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4996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61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There are two general approaches to the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b="1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consideration in </a:t>
            </a:r>
            <a:r>
              <a:rPr lang="en-US" sz="3000" b="1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b="1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730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Python exercise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05115"/>
              </p:ext>
            </p:extLst>
          </p:nvPr>
        </p:nvGraphicFramePr>
        <p:xfrm>
          <a:off x="109537" y="952500"/>
          <a:ext cx="38100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Equation" r:id="rId4" imgW="1092200" imgH="495300" progId="Equation.3">
                  <p:embed/>
                </p:oleObj>
              </mc:Choice>
              <mc:Fallback>
                <p:oleObj name="Equation" r:id="rId4" imgW="1092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537" y="952500"/>
                        <a:ext cx="38100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5737" y="2933700"/>
            <a:ext cx="891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User one: </a:t>
            </a:r>
            <a:r>
              <a:rPr lang="en-US" sz="2500" dirty="0"/>
              <a:t>{“Target”, “Banana Republic”, “Old Navy”}</a:t>
            </a:r>
            <a:endParaRPr lang="en-US" sz="2500" dirty="0" smtClean="0"/>
          </a:p>
          <a:p>
            <a:pPr algn="l"/>
            <a:r>
              <a:rPr lang="en-US" sz="2500" dirty="0" smtClean="0"/>
              <a:t>User two: {“</a:t>
            </a:r>
            <a:r>
              <a:rPr lang="en-US" sz="2500" dirty="0"/>
              <a:t>Banana Republic”, </a:t>
            </a:r>
            <a:r>
              <a:rPr lang="en-US" sz="2500" dirty="0" smtClean="0"/>
              <a:t>“Gap”, “Kohl’s”}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JS (User one, User two) = 1 / 5     </a:t>
            </a:r>
            <a:r>
              <a:rPr lang="en-US" sz="2500" b="1" dirty="0" smtClean="0"/>
              <a:t>=     .2</a:t>
            </a:r>
            <a:endParaRPr lang="en-US" sz="25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71974" y="1666240"/>
            <a:ext cx="21024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Exercise: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71737" y="11049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3919537" y="11049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2471737" y="19431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3919537" y="1943100"/>
            <a:ext cx="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777598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algorithm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Get list of known users in a dictionary where the key is the user ID, an the value is a list of brands they like</a:t>
            </a:r>
          </a:p>
          <a:p>
            <a:pPr lvl="1" indent="0">
              <a:buNone/>
            </a:pPr>
            <a:r>
              <a:rPr lang="en-US" dirty="0" smtClean="0"/>
              <a:t>	Example: { ‘83065’ : </a:t>
            </a:r>
            <a:r>
              <a:rPr lang="fr-FR" dirty="0" smtClean="0"/>
              <a:t>[</a:t>
            </a:r>
            <a:r>
              <a:rPr lang="fr-FR" dirty="0"/>
              <a:t>"</a:t>
            </a:r>
            <a:r>
              <a:rPr lang="fr-FR" dirty="0" err="1"/>
              <a:t>Kohl's</a:t>
            </a:r>
            <a:r>
              <a:rPr lang="fr-FR" dirty="0"/>
              <a:t>", '</a:t>
            </a:r>
            <a:r>
              <a:rPr lang="fr-FR" dirty="0" smtClean="0"/>
              <a:t>Target’] </a:t>
            </a:r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a given user, we will calculate their closeness to every user in </a:t>
            </a:r>
            <a:r>
              <a:rPr lang="en-US" dirty="0" err="1" smtClean="0"/>
              <a:t>csv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 will choose the K most similar 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Recommend brands liked by similar users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41487"/>
      </p:ext>
    </p:extLst>
  </p:cSld>
  <p:clrMapOvr>
    <a:masterClrMapping/>
  </p:clrMapOvr>
  <p:transition xmlns:p14="http://schemas.microsoft.com/office/powerpoint/2010/main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algorithm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Get list of known users in a dictionary where the key is the user ID, an the value is a list of brands they like</a:t>
            </a:r>
          </a:p>
          <a:p>
            <a:pPr lvl="1" indent="0">
              <a:buNone/>
            </a:pPr>
            <a:r>
              <a:rPr lang="en-US" dirty="0" smtClean="0"/>
              <a:t>	Example: { ‘83065’ : </a:t>
            </a:r>
            <a:r>
              <a:rPr lang="fr-FR" dirty="0" smtClean="0"/>
              <a:t>[</a:t>
            </a:r>
            <a:r>
              <a:rPr lang="fr-FR" dirty="0"/>
              <a:t>"</a:t>
            </a:r>
            <a:r>
              <a:rPr lang="fr-FR" dirty="0" err="1"/>
              <a:t>Kohl's</a:t>
            </a:r>
            <a:r>
              <a:rPr lang="fr-FR" dirty="0"/>
              <a:t>", '</a:t>
            </a:r>
            <a:r>
              <a:rPr lang="fr-FR" dirty="0" smtClean="0"/>
              <a:t>Target’] </a:t>
            </a:r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a given user, we will calculate their closeness to every user in </a:t>
            </a:r>
            <a:r>
              <a:rPr lang="en-US" dirty="0" err="1" smtClean="0"/>
              <a:t>csv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 will choose the K most similar 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Recommend brands liked by similar users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1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3771900"/>
            <a:ext cx="30480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53137" y="3848100"/>
            <a:ext cx="28194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Consider this a kind of KNN </a:t>
            </a:r>
            <a:r>
              <a:rPr lang="en-US" sz="1500" dirty="0"/>
              <a:t>but instead of Euclidean Distance, we are </a:t>
            </a:r>
            <a:r>
              <a:rPr lang="en-US" sz="1500" dirty="0" smtClean="0"/>
              <a:t>using the </a:t>
            </a:r>
            <a:r>
              <a:rPr lang="en-US" sz="1500" dirty="0" err="1" smtClean="0"/>
              <a:t>Jaccard</a:t>
            </a:r>
            <a:r>
              <a:rPr lang="en-US" sz="1500" dirty="0" smtClean="0"/>
              <a:t> Similarity</a:t>
            </a:r>
            <a:endParaRPr lang="en-US" sz="15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7123958"/>
      </p:ext>
    </p:extLst>
  </p:cSld>
  <p:clrMapOvr>
    <a:masterClrMapping/>
  </p:clrMapOvr>
  <p:transition xmlns:p14="http://schemas.microsoft.com/office/powerpoint/2010/main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IV. The </a:t>
            </a:r>
            <a:r>
              <a:rPr lang="en-US" sz="7500" dirty="0" err="1" smtClean="0"/>
              <a:t>netflix</a:t>
            </a:r>
            <a:r>
              <a:rPr lang="en-US" sz="7500" dirty="0" smtClean="0"/>
              <a:t> prize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966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</a:t>
            </a:r>
            <a:r>
              <a:rPr lang="en-US" dirty="0" err="1" smtClean="0"/>
              <a:t>netflix</a:t>
            </a:r>
            <a:r>
              <a:rPr lang="en-US" dirty="0" smtClean="0"/>
              <a:t> prize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</p:txBody>
      </p:sp>
    </p:spTree>
    <p:extLst>
      <p:ext uri="{BB962C8B-B14F-4D97-AF65-F5344CB8AC3E}">
        <p14:creationId xmlns:p14="http://schemas.microsoft.com/office/powerpoint/2010/main" val="4216229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 dollars</a:t>
            </a:r>
            <a:endParaRPr lang="en-US" sz="25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959605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 dollars</a:t>
            </a:r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ratings matrix contained &gt;100mm numerical entries (1-5 stars) from ~500k users across ~17k movies. The data was split into train/quiz/test sets to prevent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2500" dirty="0" smtClean="0">
                <a:latin typeface="PFDinTextCompPro-Italic"/>
                <a:cs typeface="PFDinTextCompPro-Italic"/>
              </a:rPr>
              <a:t> on the test data by answer submission (this was a clever idea!)</a:t>
            </a:r>
          </a:p>
        </p:txBody>
      </p:sp>
    </p:spTree>
    <p:extLst>
      <p:ext uri="{BB962C8B-B14F-4D97-AF65-F5344CB8AC3E}">
        <p14:creationId xmlns:p14="http://schemas.microsoft.com/office/powerpoint/2010/main" val="145645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did much to spur interest and research advances in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2500" dirty="0" smtClean="0">
                <a:latin typeface="PFDinTextCompPro-Italic"/>
                <a:cs typeface="PFDinTextCompPro-Italic"/>
              </a:rPr>
              <a:t> technology, and the prize money was donated to charity.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Though they adopted some of the modeling techniques that emerged from the competition, Netflix never actually implemented the prizewinning solution.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Why do you think that’s true?</a:t>
            </a:r>
          </a:p>
        </p:txBody>
      </p:sp>
    </p:spTree>
    <p:extLst>
      <p:ext uri="{BB962C8B-B14F-4D97-AF65-F5344CB8AC3E}">
        <p14:creationId xmlns:p14="http://schemas.microsoft.com/office/powerpoint/2010/main" val="811054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amazon Content-based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" y="1094846"/>
            <a:ext cx="8720138" cy="3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1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amazon </a:t>
            </a: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" y="1409700"/>
            <a:ext cx="849153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11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7" y="1169734"/>
            <a:ext cx="6807200" cy="36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6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32688</TotalTime>
  <Pages>0</Pages>
  <Words>2457</Words>
  <Characters>0</Characters>
  <Application>Microsoft Macintosh PowerPoint</Application>
  <PresentationFormat>Custom</PresentationFormat>
  <Lines>0</Lines>
  <Paragraphs>548</Paragraphs>
  <Slides>69</Slides>
  <Notes>66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GA_Instructor_Template_Deck</vt:lpstr>
      <vt:lpstr>Agenda</vt:lpstr>
      <vt:lpstr>Microsoft Equation</vt:lpstr>
      <vt:lpstr>Equation</vt:lpstr>
      <vt:lpstr>INTRO to DATA SCIENCE recommendation Engines</vt:lpstr>
      <vt:lpstr>I. Content-based filtering ii. Collaborative filtering  exercise: III. Recommending with python  iV. The netflix prize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I. content-based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collaborative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Python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algorithm steps</vt:lpstr>
      <vt:lpstr>Python algorithm steps</vt:lpstr>
      <vt:lpstr> IV. The netflix prize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Sinan Ozdemir</cp:lastModifiedBy>
  <cp:revision>8828</cp:revision>
  <cp:lastPrinted>2013-04-25T19:02:49Z</cp:lastPrinted>
  <dcterms:modified xsi:type="dcterms:W3CDTF">2015-03-02T21:09:05Z</dcterms:modified>
</cp:coreProperties>
</file>